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26" r:id="rId1"/>
  </p:sldMasterIdLst>
  <p:sldIdLst>
    <p:sldId id="256" r:id="rId2"/>
    <p:sldId id="257" r:id="rId3"/>
    <p:sldId id="258" r:id="rId4"/>
    <p:sldId id="259" r:id="rId5"/>
    <p:sldId id="260" r:id="rId6"/>
    <p:sldId id="266" r:id="rId7"/>
    <p:sldId id="267" r:id="rId8"/>
    <p:sldId id="262" r:id="rId9"/>
    <p:sldId id="263" r:id="rId10"/>
    <p:sldId id="268" r:id="rId11"/>
    <p:sldId id="269" r:id="rId12"/>
    <p:sldId id="264" r:id="rId13"/>
    <p:sldId id="265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[SUPPLY CHAIN NEW.xlsx]revenue distribution!PivotTable6</c:name>
    <c:fmtId val="2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Revenue distribution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cap="all" spc="120" normalizeH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rgbClr val="C00000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-540000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8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6">
              <a:lumMod val="50000"/>
            </a:schemeClr>
          </a:solidFill>
          <a:ln>
            <a:noFill/>
          </a:ln>
          <a:effectLst/>
        </c:spPr>
      </c:pivotFmt>
      <c:pivotFmt>
        <c:idx val="2"/>
        <c:spPr>
          <a:solidFill>
            <a:schemeClr val="accent6">
              <a:lumMod val="5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-540000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8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rgbClr val="C00000"/>
          </a:solidFill>
          <a:ln>
            <a:noFill/>
          </a:ln>
          <a:effectLst/>
        </c:spPr>
      </c:pivotFmt>
      <c:pivotFmt>
        <c:idx val="4"/>
        <c:spPr>
          <a:solidFill>
            <a:schemeClr val="accent6">
              <a:lumMod val="5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-540000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8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rgbClr val="C00000"/>
          </a:solidFill>
          <a:ln>
            <a:noFill/>
          </a:ln>
          <a:effectLst/>
        </c:spPr>
      </c:pivotFmt>
      <c:pivotFmt>
        <c:idx val="6"/>
        <c:spPr>
          <a:solidFill>
            <a:schemeClr val="accent6">
              <a:lumMod val="5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-540000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8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rgbClr val="C00000"/>
          </a:solidFill>
          <a:ln>
            <a:noFill/>
          </a:ln>
          <a:effectLst/>
        </c:spPr>
      </c:pivotFmt>
      <c:pivotFmt>
        <c:idx val="8"/>
        <c:spPr>
          <a:solidFill>
            <a:schemeClr val="accent6">
              <a:lumMod val="5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-540000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8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rgbClr val="C00000"/>
          </a:solidFill>
          <a:ln>
            <a:noFill/>
          </a:ln>
          <a:effectLst/>
        </c:spPr>
      </c:pivotFmt>
      <c:pivotFmt>
        <c:idx val="10"/>
        <c:spPr>
          <a:solidFill>
            <a:schemeClr val="accent6">
              <a:lumMod val="5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-540000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8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rgbClr val="C00000"/>
          </a:solidFill>
          <a:ln>
            <a:noFill/>
          </a:ln>
          <a:effectLst/>
        </c:spP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'revenue distribution'!$B$3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6">
                <a:lumMod val="50000"/>
              </a:scheme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C0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A79D-4454-8DC9-564FF4A32E33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'revenue distribution'!$A$4:$A$5</c:f>
              <c:strCache>
                <c:ptCount val="2"/>
                <c:pt idx="0">
                  <c:v>Delayed</c:v>
                </c:pt>
                <c:pt idx="1">
                  <c:v>On Time</c:v>
                </c:pt>
              </c:strCache>
            </c:strRef>
          </c:cat>
          <c:val>
            <c:numRef>
              <c:f>'revenue distribution'!$B$4:$B$5</c:f>
              <c:numCache>
                <c:formatCode>0.0,"K"</c:formatCode>
                <c:ptCount val="2"/>
                <c:pt idx="0">
                  <c:v>3258479.8136167782</c:v>
                </c:pt>
                <c:pt idx="1">
                  <c:v>1644591.4844200769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79D-4454-8DC9-564FF4A32E33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444"/>
        <c:overlap val="-90"/>
        <c:axId val="503664928"/>
        <c:axId val="503665584"/>
      </c:barChart>
      <c:catAx>
        <c:axId val="5036649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03665584"/>
        <c:crosses val="autoZero"/>
        <c:auto val="1"/>
        <c:lblAlgn val="ctr"/>
        <c:lblOffset val="100"/>
        <c:noMultiLvlLbl val="0"/>
      </c:catAx>
      <c:valAx>
        <c:axId val="503665584"/>
        <c:scaling>
          <c:orientation val="minMax"/>
        </c:scaling>
        <c:delete val="1"/>
        <c:axPos val="l"/>
        <c:numFmt formatCode="0.0,&quot;K&quot;" sourceLinked="1"/>
        <c:majorTickMark val="none"/>
        <c:minorTickMark val="none"/>
        <c:tickLblPos val="nextTo"/>
        <c:crossAx val="5036649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[SUPPLY CHAIN NEW.xlsx]profit vs revenue vs total cost!PivotTable1</c:name>
    <c:fmtId val="17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Profit</a:t>
            </a:r>
            <a:r>
              <a:rPr lang="en-IN" baseline="0"/>
              <a:t> vs revenue vs total cost</a:t>
            </a:r>
          </a:p>
          <a:p>
            <a:pPr>
              <a:defRPr/>
            </a:pPr>
            <a:endParaRPr lang="en-IN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6">
              <a:lumMod val="5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6">
              <a:lumMod val="5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6">
              <a:lumMod val="50000"/>
            </a:schemeClr>
          </a:solidFill>
          <a:ln>
            <a:noFill/>
          </a:ln>
          <a:effectLst/>
        </c:spPr>
      </c:pivotFmt>
      <c:pivotFmt>
        <c:idx val="5"/>
        <c:spPr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6">
              <a:lumMod val="5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6">
              <a:lumMod val="5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2">
              <a:lumMod val="75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6">
              <a:lumMod val="5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2">
              <a:lumMod val="75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6">
              <a:lumMod val="5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2">
              <a:lumMod val="75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'profit vs revenue vs total cost'!$B$3</c:f>
              <c:strCache>
                <c:ptCount val="1"/>
                <c:pt idx="0">
                  <c:v>Sum of Total Cost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'profit vs revenue vs total cost'!$A$4:$A$9</c:f>
              <c:strCache>
                <c:ptCount val="5"/>
                <c:pt idx="0">
                  <c:v>Supplier A</c:v>
                </c:pt>
                <c:pt idx="1">
                  <c:v>Supplier B</c:v>
                </c:pt>
                <c:pt idx="2">
                  <c:v>Supplier C</c:v>
                </c:pt>
                <c:pt idx="3">
                  <c:v>Supplier D</c:v>
                </c:pt>
                <c:pt idx="4">
                  <c:v>Supplier E</c:v>
                </c:pt>
              </c:strCache>
            </c:strRef>
          </c:cat>
          <c:val>
            <c:numRef>
              <c:f>'profit vs revenue vs total cost'!$B$4:$B$9</c:f>
              <c:numCache>
                <c:formatCode>General</c:formatCode>
                <c:ptCount val="5"/>
                <c:pt idx="0">
                  <c:v>3460424.7899999986</c:v>
                </c:pt>
                <c:pt idx="1">
                  <c:v>3473531.7600000077</c:v>
                </c:pt>
                <c:pt idx="2">
                  <c:v>3362223.5700000012</c:v>
                </c:pt>
                <c:pt idx="3">
                  <c:v>3595429.8399999961</c:v>
                </c:pt>
                <c:pt idx="4">
                  <c:v>3388640.1200000057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DC8-4CEC-8A93-5E1AD36B4433}"/>
            </c:ext>
          </c:extLst>
        </c:ser>
        <c:ser>
          <c:idx val="1"/>
          <c:order val="1"/>
          <c:tx>
            <c:strRef>
              <c:f>'profit vs revenue vs total cost'!$C$3</c:f>
              <c:strCache>
                <c:ptCount val="1"/>
                <c:pt idx="0">
                  <c:v>Sum of Profit</c:v>
                </c:pt>
              </c:strCache>
            </c:strRef>
          </c:tx>
          <c:spPr>
            <a:solidFill>
              <a:schemeClr val="accent6">
                <a:lumMod val="50000"/>
              </a:schemeClr>
            </a:solidFill>
            <a:ln>
              <a:noFill/>
            </a:ln>
            <a:effectLst/>
          </c:spPr>
          <c:invertIfNegative val="0"/>
          <c:cat>
            <c:strRef>
              <c:f>'profit vs revenue vs total cost'!$A$4:$A$9</c:f>
              <c:strCache>
                <c:ptCount val="5"/>
                <c:pt idx="0">
                  <c:v>Supplier A</c:v>
                </c:pt>
                <c:pt idx="1">
                  <c:v>Supplier B</c:v>
                </c:pt>
                <c:pt idx="2">
                  <c:v>Supplier C</c:v>
                </c:pt>
                <c:pt idx="3">
                  <c:v>Supplier D</c:v>
                </c:pt>
                <c:pt idx="4">
                  <c:v>Supplier E</c:v>
                </c:pt>
              </c:strCache>
            </c:strRef>
          </c:cat>
          <c:val>
            <c:numRef>
              <c:f>'profit vs revenue vs total cost'!$C$4:$C$9</c:f>
              <c:numCache>
                <c:formatCode>General</c:formatCode>
                <c:ptCount val="5"/>
                <c:pt idx="0">
                  <c:v>240876.18185140114</c:v>
                </c:pt>
                <c:pt idx="1">
                  <c:v>279254.91646848939</c:v>
                </c:pt>
                <c:pt idx="2">
                  <c:v>270407.13088504772</c:v>
                </c:pt>
                <c:pt idx="3">
                  <c:v>308681.47239322634</c:v>
                </c:pt>
                <c:pt idx="4">
                  <c:v>274318.17643868923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DC8-4CEC-8A93-5E1AD36B4433}"/>
            </c:ext>
          </c:extLst>
        </c:ser>
        <c:ser>
          <c:idx val="2"/>
          <c:order val="2"/>
          <c:tx>
            <c:strRef>
              <c:f>'profit vs revenue vs total cost'!$D$3</c:f>
              <c:strCache>
                <c:ptCount val="1"/>
                <c:pt idx="0">
                  <c:v>Sum of Revenue</c:v>
                </c:pt>
              </c:strCache>
            </c:strRef>
          </c:tx>
          <c:spPr>
            <a:solidFill>
              <a:schemeClr val="accent2">
                <a:lumMod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'profit vs revenue vs total cost'!$A$4:$A$9</c:f>
              <c:strCache>
                <c:ptCount val="5"/>
                <c:pt idx="0">
                  <c:v>Supplier A</c:v>
                </c:pt>
                <c:pt idx="1">
                  <c:v>Supplier B</c:v>
                </c:pt>
                <c:pt idx="2">
                  <c:v>Supplier C</c:v>
                </c:pt>
                <c:pt idx="3">
                  <c:v>Supplier D</c:v>
                </c:pt>
                <c:pt idx="4">
                  <c:v>Supplier E</c:v>
                </c:pt>
              </c:strCache>
            </c:strRef>
          </c:cat>
          <c:val>
            <c:numRef>
              <c:f>'profit vs revenue vs total cost'!$D$4:$D$9</c:f>
              <c:numCache>
                <c:formatCode>General</c:formatCode>
                <c:ptCount val="5"/>
                <c:pt idx="0">
                  <c:v>882649.09185140079</c:v>
                </c:pt>
                <c:pt idx="1">
                  <c:v>1014532.0564684886</c:v>
                </c:pt>
                <c:pt idx="2">
                  <c:v>963995.98088504712</c:v>
                </c:pt>
                <c:pt idx="3">
                  <c:v>1075883.0123932261</c:v>
                </c:pt>
                <c:pt idx="4">
                  <c:v>966011.1564386891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DC8-4CEC-8A93-5E1AD36B443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65326048"/>
        <c:axId val="465329000"/>
      </c:barChart>
      <c:catAx>
        <c:axId val="4653260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5329000"/>
        <c:crosses val="autoZero"/>
        <c:auto val="1"/>
        <c:lblAlgn val="ctr"/>
        <c:lblOffset val="100"/>
        <c:noMultiLvlLbl val="0"/>
      </c:catAx>
      <c:valAx>
        <c:axId val="4653290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653260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[SUPPLY CHAIN NEW.xlsx]delivery status!PivotTable3</c:name>
    <c:fmtId val="102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Delivery</a:t>
            </a:r>
            <a:r>
              <a:rPr lang="en-IN" baseline="0"/>
              <a:t> Status</a:t>
            </a:r>
            <a:endParaRPr lang="en-IN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6">
              <a:lumMod val="60000"/>
              <a:lumOff val="40000"/>
            </a:schemeClr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solidFill>
              <a:schemeClr val="bg2"/>
            </a:solidFill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6">
              <a:lumMod val="75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2"/>
        <c:spPr>
          <a:solidFill>
            <a:schemeClr val="accent6">
              <a:lumMod val="60000"/>
              <a:lumOff val="40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3"/>
        <c:spPr>
          <a:solidFill>
            <a:schemeClr val="accent6">
              <a:lumMod val="50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4"/>
        <c:spPr>
          <a:solidFill>
            <a:schemeClr val="accent6">
              <a:lumMod val="60000"/>
              <a:lumOff val="40000"/>
            </a:schemeClr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solidFill>
              <a:schemeClr val="bg2"/>
            </a:solidFill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6">
              <a:lumMod val="60000"/>
              <a:lumOff val="40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6"/>
        <c:spPr>
          <a:solidFill>
            <a:schemeClr val="accent6">
              <a:lumMod val="75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7"/>
        <c:spPr>
          <a:solidFill>
            <a:schemeClr val="accent6">
              <a:lumMod val="50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8"/>
        <c:spPr>
          <a:solidFill>
            <a:schemeClr val="accent6">
              <a:lumMod val="60000"/>
              <a:lumOff val="40000"/>
            </a:schemeClr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solidFill>
              <a:schemeClr val="bg2"/>
            </a:solidFill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6">
              <a:lumMod val="60000"/>
              <a:lumOff val="40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10"/>
        <c:spPr>
          <a:solidFill>
            <a:schemeClr val="accent6">
              <a:lumMod val="75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11"/>
        <c:spPr>
          <a:solidFill>
            <a:schemeClr val="accent6">
              <a:lumMod val="50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12"/>
        <c:spPr>
          <a:solidFill>
            <a:schemeClr val="accent6">
              <a:lumMod val="60000"/>
              <a:lumOff val="40000"/>
            </a:schemeClr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solidFill>
              <a:schemeClr val="bg2"/>
            </a:solidFill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6">
              <a:lumMod val="60000"/>
              <a:lumOff val="40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14"/>
        <c:spPr>
          <a:solidFill>
            <a:schemeClr val="accent6">
              <a:lumMod val="75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15"/>
        <c:spPr>
          <a:solidFill>
            <a:schemeClr val="accent6">
              <a:lumMod val="50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16"/>
        <c:spPr>
          <a:solidFill>
            <a:schemeClr val="accent6">
              <a:lumMod val="60000"/>
              <a:lumOff val="40000"/>
            </a:schemeClr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solidFill>
              <a:schemeClr val="bg2"/>
            </a:solidFill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6">
              <a:lumMod val="60000"/>
              <a:lumOff val="40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18"/>
        <c:spPr>
          <a:solidFill>
            <a:schemeClr val="accent6">
              <a:lumMod val="75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19"/>
        <c:spPr>
          <a:solidFill>
            <a:schemeClr val="accent2">
              <a:lumMod val="60000"/>
              <a:lumOff val="40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20"/>
        <c:spPr>
          <a:solidFill>
            <a:schemeClr val="accent6">
              <a:lumMod val="60000"/>
              <a:lumOff val="40000"/>
            </a:schemeClr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solidFill>
              <a:schemeClr val="bg2"/>
            </a:solidFill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6">
              <a:lumMod val="60000"/>
              <a:lumOff val="40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22"/>
        <c:spPr>
          <a:solidFill>
            <a:schemeClr val="accent6">
              <a:lumMod val="75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23"/>
        <c:spPr>
          <a:solidFill>
            <a:schemeClr val="accent2">
              <a:lumMod val="60000"/>
              <a:lumOff val="40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24"/>
        <c:spPr>
          <a:solidFill>
            <a:schemeClr val="accent6">
              <a:lumMod val="60000"/>
              <a:lumOff val="40000"/>
            </a:schemeClr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solidFill>
              <a:schemeClr val="bg2"/>
            </a:solidFill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chemeClr val="accent6">
              <a:lumMod val="60000"/>
              <a:lumOff val="40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26"/>
        <c:spPr>
          <a:solidFill>
            <a:schemeClr val="accent6">
              <a:lumMod val="75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27"/>
        <c:spPr>
          <a:solidFill>
            <a:schemeClr val="accent2">
              <a:lumMod val="60000"/>
              <a:lumOff val="40000"/>
            </a:schemeClr>
          </a:solidFill>
          <a:ln w="19050">
            <a:solidFill>
              <a:schemeClr val="lt1"/>
            </a:solidFill>
          </a:ln>
          <a:effectLst/>
        </c:spPr>
      </c:pivotFmt>
    </c:pivotFmts>
    <c:plotArea>
      <c:layout/>
      <c:pieChart>
        <c:varyColors val="1"/>
        <c:ser>
          <c:idx val="0"/>
          <c:order val="0"/>
          <c:tx>
            <c:strRef>
              <c:f>'delivery status'!$B$3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6">
                <a:lumMod val="60000"/>
                <a:lumOff val="40000"/>
              </a:schemeClr>
            </a:solidFill>
          </c:spPr>
          <c:dPt>
            <c:idx val="0"/>
            <c:bubble3D val="0"/>
            <c:spPr>
              <a:solidFill>
                <a:schemeClr val="accent6">
                  <a:lumMod val="60000"/>
                  <a:lumOff val="4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F7C5-4D28-A704-9F6A6FF3D88F}"/>
              </c:ext>
            </c:extLst>
          </c:dPt>
          <c:dPt>
            <c:idx val="1"/>
            <c:bubble3D val="0"/>
            <c:spPr>
              <a:solidFill>
                <a:schemeClr val="accent6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F7C5-4D28-A704-9F6A6FF3D88F}"/>
              </c:ext>
            </c:extLst>
          </c:dPt>
          <c:dPt>
            <c:idx val="2"/>
            <c:bubble3D val="0"/>
            <c:spPr>
              <a:solidFill>
                <a:schemeClr val="accent2">
                  <a:lumMod val="60000"/>
                  <a:lumOff val="4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F7C5-4D28-A704-9F6A6FF3D88F}"/>
              </c:ext>
            </c:extLst>
          </c:dPt>
          <c:dLbls>
            <c:spPr>
              <a:solidFill>
                <a:schemeClr val="bg2"/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'delivery status'!$A$4:$A$6</c:f>
              <c:strCache>
                <c:ptCount val="3"/>
                <c:pt idx="0">
                  <c:v>Delayed</c:v>
                </c:pt>
                <c:pt idx="1">
                  <c:v>On Time</c:v>
                </c:pt>
                <c:pt idx="2">
                  <c:v>Pending</c:v>
                </c:pt>
              </c:strCache>
            </c:strRef>
          </c:cat>
          <c:val>
            <c:numRef>
              <c:f>'delivery status'!$B$4:$B$6</c:f>
              <c:numCache>
                <c:formatCode>0.00%</c:formatCode>
                <c:ptCount val="3"/>
                <c:pt idx="0">
                  <c:v>0.13510166167819176</c:v>
                </c:pt>
                <c:pt idx="1">
                  <c:v>6.8737743833212919E-2</c:v>
                </c:pt>
                <c:pt idx="2">
                  <c:v>0.79616059448859533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F7C5-4D28-A704-9F6A6FF3D88F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[SUPPLY CHAIN NEW.xlsx]investigating the delays!PivotTable8</c:name>
    <c:fmtId val="52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Delayed trends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6">
                <a:lumMod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6">
                <a:lumMod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6">
                <a:lumMod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6">
                <a:lumMod val="60000"/>
                <a:lumOff val="4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8575" cap="rnd">
            <a:solidFill>
              <a:schemeClr val="accent6">
                <a:lumMod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 w="28575" cap="rnd">
            <a:solidFill>
              <a:schemeClr val="accent6">
                <a:lumMod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28575" cap="rnd">
            <a:solidFill>
              <a:schemeClr val="accent6">
                <a:lumMod val="60000"/>
                <a:lumOff val="4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 w="28575" cap="rnd">
            <a:solidFill>
              <a:srgbClr val="C00000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 w="28575" cap="rnd">
            <a:solidFill>
              <a:schemeClr val="accent6">
                <a:lumMod val="7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 w="28575" cap="rnd">
            <a:solidFill>
              <a:schemeClr val="accent2">
                <a:lumMod val="60000"/>
                <a:lumOff val="4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 w="28575" cap="rnd">
            <a:solidFill>
              <a:schemeClr val="accent6">
                <a:lumMod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 w="28575" cap="rnd">
            <a:solidFill>
              <a:srgbClr val="C00000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 w="28575" cap="rnd">
            <a:solidFill>
              <a:schemeClr val="accent6">
                <a:lumMod val="7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 w="28575" cap="rnd">
            <a:solidFill>
              <a:schemeClr val="accent2">
                <a:lumMod val="60000"/>
                <a:lumOff val="4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 w="28575" cap="rnd">
            <a:solidFill>
              <a:srgbClr val="C00000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 w="28575" cap="rnd">
            <a:solidFill>
              <a:schemeClr val="accent6">
                <a:lumMod val="7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 w="28575" cap="rnd">
            <a:solidFill>
              <a:schemeClr val="accent2">
                <a:lumMod val="60000"/>
                <a:lumOff val="4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0962203211630246"/>
          <c:y val="0.27242732330725139"/>
          <c:w val="0.84811091697111352"/>
          <c:h val="0.50170501832429648"/>
        </c:manualLayout>
      </c:layout>
      <c:lineChart>
        <c:grouping val="standard"/>
        <c:varyColors val="0"/>
        <c:ser>
          <c:idx val="0"/>
          <c:order val="0"/>
          <c:tx>
            <c:strRef>
              <c:f>'investigating the delays'!$B$39:$B$40</c:f>
              <c:strCache>
                <c:ptCount val="1"/>
                <c:pt idx="0">
                  <c:v>Delayed</c:v>
                </c:pt>
              </c:strCache>
            </c:strRef>
          </c:tx>
          <c:spPr>
            <a:ln w="28575" cap="rnd">
              <a:solidFill>
                <a:srgbClr val="C00000"/>
              </a:solidFill>
              <a:round/>
            </a:ln>
            <a:effectLst/>
          </c:spPr>
          <c:marker>
            <c:symbol val="none"/>
          </c:marker>
          <c:cat>
            <c:multiLvlStrRef>
              <c:f>'investigating the delays'!$A$41:$A$55</c:f>
              <c:multiLvlStrCache>
                <c:ptCount val="13"/>
                <c:lvl>
                  <c:pt idx="0">
                    <c:v>Jan</c:v>
                  </c:pt>
                  <c:pt idx="1">
                    <c:v>Feb</c:v>
                  </c:pt>
                  <c:pt idx="2">
                    <c:v>Mar</c:v>
                  </c:pt>
                  <c:pt idx="3">
                    <c:v>Apr</c:v>
                  </c:pt>
                  <c:pt idx="4">
                    <c:v>May</c:v>
                  </c:pt>
                  <c:pt idx="5">
                    <c:v>Jun</c:v>
                  </c:pt>
                  <c:pt idx="6">
                    <c:v>Jul</c:v>
                  </c:pt>
                  <c:pt idx="7">
                    <c:v>Aug</c:v>
                  </c:pt>
                  <c:pt idx="8">
                    <c:v>Sep</c:v>
                  </c:pt>
                  <c:pt idx="9">
                    <c:v>Oct</c:v>
                  </c:pt>
                  <c:pt idx="10">
                    <c:v>Nov</c:v>
                  </c:pt>
                  <c:pt idx="11">
                    <c:v>Dec</c:v>
                  </c:pt>
                  <c:pt idx="12">
                    <c:v>Jan</c:v>
                  </c:pt>
                </c:lvl>
                <c:lvl>
                  <c:pt idx="0">
                    <c:v>2023</c:v>
                  </c:pt>
                  <c:pt idx="12">
                    <c:v>2024</c:v>
                  </c:pt>
                </c:lvl>
              </c:multiLvlStrCache>
            </c:multiLvlStrRef>
          </c:cat>
          <c:val>
            <c:numRef>
              <c:f>'investigating the delays'!$B$41:$B$55</c:f>
              <c:numCache>
                <c:formatCode>General</c:formatCode>
                <c:ptCount val="13"/>
                <c:pt idx="0">
                  <c:v>114</c:v>
                </c:pt>
                <c:pt idx="1">
                  <c:v>100</c:v>
                </c:pt>
                <c:pt idx="2">
                  <c:v>114</c:v>
                </c:pt>
                <c:pt idx="3">
                  <c:v>102</c:v>
                </c:pt>
                <c:pt idx="4">
                  <c:v>105</c:v>
                </c:pt>
                <c:pt idx="5">
                  <c:v>102</c:v>
                </c:pt>
                <c:pt idx="6">
                  <c:v>103</c:v>
                </c:pt>
                <c:pt idx="7">
                  <c:v>118</c:v>
                </c:pt>
                <c:pt idx="8">
                  <c:v>105</c:v>
                </c:pt>
                <c:pt idx="9">
                  <c:v>111</c:v>
                </c:pt>
                <c:pt idx="10">
                  <c:v>95</c:v>
                </c:pt>
                <c:pt idx="11">
                  <c:v>132</c:v>
                </c:pt>
                <c:pt idx="12">
                  <c:v>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818-4B01-B2F2-F41C9C053560}"/>
            </c:ext>
          </c:extLst>
        </c:ser>
        <c:ser>
          <c:idx val="1"/>
          <c:order val="1"/>
          <c:tx>
            <c:strRef>
              <c:f>'investigating the delays'!$C$39:$C$40</c:f>
              <c:strCache>
                <c:ptCount val="1"/>
                <c:pt idx="0">
                  <c:v>On Time</c:v>
                </c:pt>
              </c:strCache>
            </c:strRef>
          </c:tx>
          <c:spPr>
            <a:ln w="28575" cap="rnd">
              <a:solidFill>
                <a:schemeClr val="accent6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multiLvlStrRef>
              <c:f>'investigating the delays'!$A$41:$A$55</c:f>
              <c:multiLvlStrCache>
                <c:ptCount val="13"/>
                <c:lvl>
                  <c:pt idx="0">
                    <c:v>Jan</c:v>
                  </c:pt>
                  <c:pt idx="1">
                    <c:v>Feb</c:v>
                  </c:pt>
                  <c:pt idx="2">
                    <c:v>Mar</c:v>
                  </c:pt>
                  <c:pt idx="3">
                    <c:v>Apr</c:v>
                  </c:pt>
                  <c:pt idx="4">
                    <c:v>May</c:v>
                  </c:pt>
                  <c:pt idx="5">
                    <c:v>Jun</c:v>
                  </c:pt>
                  <c:pt idx="6">
                    <c:v>Jul</c:v>
                  </c:pt>
                  <c:pt idx="7">
                    <c:v>Aug</c:v>
                  </c:pt>
                  <c:pt idx="8">
                    <c:v>Sep</c:v>
                  </c:pt>
                  <c:pt idx="9">
                    <c:v>Oct</c:v>
                  </c:pt>
                  <c:pt idx="10">
                    <c:v>Nov</c:v>
                  </c:pt>
                  <c:pt idx="11">
                    <c:v>Dec</c:v>
                  </c:pt>
                  <c:pt idx="12">
                    <c:v>Jan</c:v>
                  </c:pt>
                </c:lvl>
                <c:lvl>
                  <c:pt idx="0">
                    <c:v>2023</c:v>
                  </c:pt>
                  <c:pt idx="12">
                    <c:v>2024</c:v>
                  </c:pt>
                </c:lvl>
              </c:multiLvlStrCache>
            </c:multiLvlStrRef>
          </c:cat>
          <c:val>
            <c:numRef>
              <c:f>'investigating the delays'!$C$41:$C$55</c:f>
              <c:numCache>
                <c:formatCode>General</c:formatCode>
                <c:ptCount val="13"/>
                <c:pt idx="0">
                  <c:v>62</c:v>
                </c:pt>
                <c:pt idx="1">
                  <c:v>52</c:v>
                </c:pt>
                <c:pt idx="2">
                  <c:v>45</c:v>
                </c:pt>
                <c:pt idx="3">
                  <c:v>53</c:v>
                </c:pt>
                <c:pt idx="4">
                  <c:v>61</c:v>
                </c:pt>
                <c:pt idx="5">
                  <c:v>44</c:v>
                </c:pt>
                <c:pt idx="6">
                  <c:v>65</c:v>
                </c:pt>
                <c:pt idx="7">
                  <c:v>54</c:v>
                </c:pt>
                <c:pt idx="8">
                  <c:v>51</c:v>
                </c:pt>
                <c:pt idx="9">
                  <c:v>70</c:v>
                </c:pt>
                <c:pt idx="10">
                  <c:v>54</c:v>
                </c:pt>
                <c:pt idx="11">
                  <c:v>55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D818-4B01-B2F2-F41C9C053560}"/>
            </c:ext>
          </c:extLst>
        </c:ser>
        <c:ser>
          <c:idx val="2"/>
          <c:order val="2"/>
          <c:tx>
            <c:strRef>
              <c:f>'investigating the delays'!$D$39:$D$40</c:f>
              <c:strCache>
                <c:ptCount val="1"/>
                <c:pt idx="0">
                  <c:v>Pending</c:v>
                </c:pt>
              </c:strCache>
            </c:strRef>
          </c:tx>
          <c:spPr>
            <a:ln w="28575" cap="rnd">
              <a:solidFill>
                <a:schemeClr val="accent2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none"/>
          </c:marker>
          <c:cat>
            <c:multiLvlStrRef>
              <c:f>'investigating the delays'!$A$41:$A$55</c:f>
              <c:multiLvlStrCache>
                <c:ptCount val="13"/>
                <c:lvl>
                  <c:pt idx="0">
                    <c:v>Jan</c:v>
                  </c:pt>
                  <c:pt idx="1">
                    <c:v>Feb</c:v>
                  </c:pt>
                  <c:pt idx="2">
                    <c:v>Mar</c:v>
                  </c:pt>
                  <c:pt idx="3">
                    <c:v>Apr</c:v>
                  </c:pt>
                  <c:pt idx="4">
                    <c:v>May</c:v>
                  </c:pt>
                  <c:pt idx="5">
                    <c:v>Jun</c:v>
                  </c:pt>
                  <c:pt idx="6">
                    <c:v>Jul</c:v>
                  </c:pt>
                  <c:pt idx="7">
                    <c:v>Aug</c:v>
                  </c:pt>
                  <c:pt idx="8">
                    <c:v>Sep</c:v>
                  </c:pt>
                  <c:pt idx="9">
                    <c:v>Oct</c:v>
                  </c:pt>
                  <c:pt idx="10">
                    <c:v>Nov</c:v>
                  </c:pt>
                  <c:pt idx="11">
                    <c:v>Dec</c:v>
                  </c:pt>
                  <c:pt idx="12">
                    <c:v>Jan</c:v>
                  </c:pt>
                </c:lvl>
                <c:lvl>
                  <c:pt idx="0">
                    <c:v>2023</c:v>
                  </c:pt>
                  <c:pt idx="12">
                    <c:v>2024</c:v>
                  </c:pt>
                </c:lvl>
              </c:multiLvlStrCache>
            </c:multiLvlStrRef>
          </c:cat>
          <c:val>
            <c:numRef>
              <c:f>'investigating the delays'!$D$41:$D$55</c:f>
              <c:numCache>
                <c:formatCode>General</c:formatCode>
                <c:ptCount val="13"/>
                <c:pt idx="0">
                  <c:v>701</c:v>
                </c:pt>
                <c:pt idx="1">
                  <c:v>592</c:v>
                </c:pt>
                <c:pt idx="2">
                  <c:v>597</c:v>
                </c:pt>
                <c:pt idx="3">
                  <c:v>667</c:v>
                </c:pt>
                <c:pt idx="4">
                  <c:v>684</c:v>
                </c:pt>
                <c:pt idx="5">
                  <c:v>595</c:v>
                </c:pt>
                <c:pt idx="6">
                  <c:v>647</c:v>
                </c:pt>
                <c:pt idx="7">
                  <c:v>647</c:v>
                </c:pt>
                <c:pt idx="8">
                  <c:v>607</c:v>
                </c:pt>
                <c:pt idx="9">
                  <c:v>658</c:v>
                </c:pt>
                <c:pt idx="10">
                  <c:v>632</c:v>
                </c:pt>
                <c:pt idx="11">
                  <c:v>669</c:v>
                </c:pt>
                <c:pt idx="12">
                  <c:v>18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D818-4B01-B2F2-F41C9C05356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89241952"/>
        <c:axId val="589242280"/>
      </c:lineChart>
      <c:catAx>
        <c:axId val="5892419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89242280"/>
        <c:crosses val="autoZero"/>
        <c:auto val="1"/>
        <c:lblAlgn val="ctr"/>
        <c:lblOffset val="100"/>
        <c:noMultiLvlLbl val="0"/>
      </c:catAx>
      <c:valAx>
        <c:axId val="58924228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8924195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Delay Rate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spPr>
            <a:solidFill>
              <a:schemeClr val="accent6">
                <a:lumMod val="50000"/>
              </a:scheme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85DB-46D3-989C-C8EE9301614B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85DB-46D3-989C-C8EE9301614B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85DB-46D3-989C-C8EE9301614B}"/>
              </c:ext>
            </c:extLst>
          </c:dPt>
          <c:dPt>
            <c:idx val="4"/>
            <c:invertIfNegative val="0"/>
            <c:bubble3D val="0"/>
            <c:spPr>
              <a:solidFill>
                <a:srgbClr val="C0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85DB-46D3-989C-C8EE9301614B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'investigating the delays'!$F$6:$F$10</c:f>
              <c:strCache>
                <c:ptCount val="5"/>
                <c:pt idx="0">
                  <c:v>Supplier A</c:v>
                </c:pt>
                <c:pt idx="1">
                  <c:v>Supplier B</c:v>
                </c:pt>
                <c:pt idx="2">
                  <c:v>Supplier C</c:v>
                </c:pt>
                <c:pt idx="3">
                  <c:v>Supplier D</c:v>
                </c:pt>
                <c:pt idx="4">
                  <c:v>Supplier E</c:v>
                </c:pt>
              </c:strCache>
            </c:strRef>
          </c:cat>
          <c:val>
            <c:numRef>
              <c:f>'investigating the delays'!$G$6:$G$10</c:f>
              <c:numCache>
                <c:formatCode>0%</c:formatCode>
                <c:ptCount val="5"/>
                <c:pt idx="0">
                  <c:v>0.6507042253521127</c:v>
                </c:pt>
                <c:pt idx="1">
                  <c:v>0.67901234567901236</c:v>
                </c:pt>
                <c:pt idx="2">
                  <c:v>0.63793103448275867</c:v>
                </c:pt>
                <c:pt idx="3">
                  <c:v>0.64386792452830188</c:v>
                </c:pt>
                <c:pt idx="4">
                  <c:v>0.70389610389610391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85DB-46D3-989C-C8EE9301614B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547960552"/>
        <c:axId val="547964488"/>
      </c:barChart>
      <c:catAx>
        <c:axId val="54796055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47964488"/>
        <c:crosses val="autoZero"/>
        <c:auto val="1"/>
        <c:lblAlgn val="ctr"/>
        <c:lblOffset val="100"/>
        <c:noMultiLvlLbl val="0"/>
      </c:catAx>
      <c:valAx>
        <c:axId val="547964488"/>
        <c:scaling>
          <c:orientation val="minMax"/>
        </c:scaling>
        <c:delete val="1"/>
        <c:axPos val="b"/>
        <c:numFmt formatCode="0%" sourceLinked="1"/>
        <c:majorTickMark val="none"/>
        <c:minorTickMark val="none"/>
        <c:tickLblPos val="nextTo"/>
        <c:crossAx val="5479605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[SUPPLY CHAIN NEW.xlsx]investigating the delays!PivotTable6</c:name>
    <c:fmtId val="1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avg. lead time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cap="all" spc="120" normalizeH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6">
              <a:lumMod val="5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-540000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800" b="0" i="0" u="none" strike="noStrike" kern="1200" baseline="0">
                  <a:solidFill>
                    <a:srgbClr val="C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6">
              <a:lumMod val="5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-540000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800" b="0" i="0" u="none" strike="noStrike" kern="1200" baseline="0">
                  <a:solidFill>
                    <a:srgbClr val="C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6">
              <a:lumMod val="5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-540000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800" b="0" i="0" u="none" strike="noStrike" kern="1200" baseline="0">
                  <a:solidFill>
                    <a:srgbClr val="C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'investigating the delays'!$B$15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6">
                <a:lumMod val="5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rgbClr val="C0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'investigating the delays'!$A$16:$A$20</c:f>
              <c:strCache>
                <c:ptCount val="5"/>
                <c:pt idx="0">
                  <c:v>Supplier D</c:v>
                </c:pt>
                <c:pt idx="1">
                  <c:v>Supplier C</c:v>
                </c:pt>
                <c:pt idx="2">
                  <c:v>Supplier B</c:v>
                </c:pt>
                <c:pt idx="3">
                  <c:v>Supplier E</c:v>
                </c:pt>
                <c:pt idx="4">
                  <c:v>Supplier A</c:v>
                </c:pt>
              </c:strCache>
            </c:strRef>
          </c:cat>
          <c:val>
            <c:numRef>
              <c:f>'investigating the delays'!$B$16:$B$20</c:f>
              <c:numCache>
                <c:formatCode>0.00</c:formatCode>
                <c:ptCount val="5"/>
                <c:pt idx="0">
                  <c:v>3.2608040201005024</c:v>
                </c:pt>
                <c:pt idx="1">
                  <c:v>3.1705668226729071</c:v>
                </c:pt>
                <c:pt idx="2">
                  <c:v>3.1647843942505132</c:v>
                </c:pt>
                <c:pt idx="3">
                  <c:v>3.1407139161924471</c:v>
                </c:pt>
                <c:pt idx="4">
                  <c:v>2.8691292875989447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14F-4198-9836-1504095BE571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444"/>
        <c:overlap val="-90"/>
        <c:axId val="511198992"/>
        <c:axId val="511194072"/>
      </c:barChart>
      <c:catAx>
        <c:axId val="51119899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1194072"/>
        <c:crosses val="autoZero"/>
        <c:auto val="1"/>
        <c:lblAlgn val="ctr"/>
        <c:lblOffset val="100"/>
        <c:noMultiLvlLbl val="0"/>
      </c:catAx>
      <c:valAx>
        <c:axId val="511194072"/>
        <c:scaling>
          <c:orientation val="minMax"/>
        </c:scaling>
        <c:delete val="1"/>
        <c:axPos val="l"/>
        <c:numFmt formatCode="0.00" sourceLinked="1"/>
        <c:majorTickMark val="out"/>
        <c:minorTickMark val="none"/>
        <c:tickLblPos val="nextTo"/>
        <c:crossAx val="5111989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800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800" b="0" i="0" u="none" strike="noStrike" kern="1200" baseline="0"/>
    <cs:bodyPr rot="-5400000" spcFirstLastPara="1" vertOverflow="clip" horzOverflow="clip" vert="horz" wrap="square" lIns="38100" tIns="19050" rIns="38100" bIns="19050" anchor="ctr" anchorCtr="1">
      <a:spAutoFit/>
    </cs:bodyPr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8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800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800" b="0" i="0" u="none" strike="noStrike" kern="1200" baseline="0"/>
    <cs:bodyPr rot="-5400000" spcFirstLastPara="1" vertOverflow="clip" horzOverflow="clip" vert="horz" wrap="square" lIns="38100" tIns="19050" rIns="38100" bIns="19050" anchor="ctr" anchorCtr="1">
      <a:spAutoFit/>
    </cs:bodyPr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8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rgbClr val="FFFF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5E9CEBD7-D02B-4DE3-8F2A-BF50DF89CFFC}" type="datetimeFigureOut">
              <a:rPr lang="en-IN" smtClean="0"/>
              <a:t>24-06-2025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BB67AD05-2A49-4FBD-9617-C40D0E0790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9755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CEBD7-D02B-4DE3-8F2A-BF50DF89CFFC}" type="datetimeFigureOut">
              <a:rPr lang="en-IN" smtClean="0"/>
              <a:t>24-06-2025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7AD05-2A49-4FBD-9617-C40D0E0790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54663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CEBD7-D02B-4DE3-8F2A-BF50DF89CFFC}" type="datetimeFigureOut">
              <a:rPr lang="en-IN" smtClean="0"/>
              <a:t>24-06-2025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7AD05-2A49-4FBD-9617-C40D0E0790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8779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CEBD7-D02B-4DE3-8F2A-BF50DF89CFFC}" type="datetimeFigureOut">
              <a:rPr lang="en-IN" smtClean="0"/>
              <a:t>24-06-2025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7AD05-2A49-4FBD-9617-C40D0E0790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74533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CEBD7-D02B-4DE3-8F2A-BF50DF89CFFC}" type="datetimeFigureOut">
              <a:rPr lang="en-IN" smtClean="0"/>
              <a:t>24-06-2025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7AD05-2A49-4FBD-9617-C40D0E0790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5421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CEBD7-D02B-4DE3-8F2A-BF50DF89CFFC}" type="datetimeFigureOut">
              <a:rPr lang="en-IN" smtClean="0"/>
              <a:t>24-06-2025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7AD05-2A49-4FBD-9617-C40D0E0790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53062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CEBD7-D02B-4DE3-8F2A-BF50DF89CFFC}" type="datetimeFigureOut">
              <a:rPr lang="en-IN" smtClean="0"/>
              <a:t>24-06-2025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7AD05-2A49-4FBD-9617-C40D0E0790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48106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CEBD7-D02B-4DE3-8F2A-BF50DF89CFFC}" type="datetimeFigureOut">
              <a:rPr lang="en-IN" smtClean="0"/>
              <a:t>24-06-2025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7AD05-2A49-4FBD-9617-C40D0E0790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41539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CEBD7-D02B-4DE3-8F2A-BF50DF89CFFC}" type="datetimeFigureOut">
              <a:rPr lang="en-IN" smtClean="0"/>
              <a:t>24-06-2025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7AD05-2A49-4FBD-9617-C40D0E0790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23463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CEBD7-D02B-4DE3-8F2A-BF50DF89CFFC}" type="datetimeFigureOut">
              <a:rPr lang="en-IN" smtClean="0"/>
              <a:t>24-06-2025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BB67AD05-2A49-4FBD-9617-C40D0E0790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4745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40000"/>
              <a:lumOff val="60000"/>
            </a:schemeClr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5E9CEBD7-D02B-4DE3-8F2A-BF50DF89CFFC}" type="datetimeFigureOut">
              <a:rPr lang="en-IN" smtClean="0"/>
              <a:t>24-06-2025</a:t>
            </a:fld>
            <a:endParaRPr lang="en-IN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IN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BB67AD05-2A49-4FBD-9617-C40D0E0790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23274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5E9CEBD7-D02B-4DE3-8F2A-BF50DF89CFFC}" type="datetimeFigureOut">
              <a:rPr lang="en-IN" smtClean="0"/>
              <a:t>24-06-2025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accent1">
                    <a:alpha val="25000"/>
                  </a:schemeClr>
                </a:solidFill>
                <a:latin typeface="+mj-lt"/>
              </a:defRPr>
            </a:lvl1pPr>
          </a:lstStyle>
          <a:p>
            <a:fld id="{BB67AD05-2A49-4FBD-9617-C40D0E0790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5946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27" r:id="rId1"/>
    <p:sldLayoutId id="2147484028" r:id="rId2"/>
    <p:sldLayoutId id="2147484029" r:id="rId3"/>
    <p:sldLayoutId id="2147484030" r:id="rId4"/>
    <p:sldLayoutId id="2147484031" r:id="rId5"/>
    <p:sldLayoutId id="2147484032" r:id="rId6"/>
    <p:sldLayoutId id="2147484033" r:id="rId7"/>
    <p:sldLayoutId id="2147484034" r:id="rId8"/>
    <p:sldLayoutId id="2147484035" r:id="rId9"/>
    <p:sldLayoutId id="2147484036" r:id="rId10"/>
    <p:sldLayoutId id="2147484037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65A485-4E20-4ED3-90D6-91A9E3B160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solidFill>
            <a:schemeClr val="accent6">
              <a:lumMod val="40000"/>
              <a:lumOff val="60000"/>
            </a:schemeClr>
          </a:solidFill>
        </p:spPr>
        <p:txBody>
          <a:bodyPr>
            <a:normAutofit/>
          </a:bodyPr>
          <a:lstStyle/>
          <a:p>
            <a:r>
              <a:rPr lang="en-US" sz="4000"/>
              <a:t>Analyzing Delivery Performance</a:t>
            </a:r>
            <a:br>
              <a:rPr lang="en-US" sz="4000"/>
            </a:br>
            <a:r>
              <a:rPr lang="en-US" sz="4000"/>
              <a:t> and </a:t>
            </a:r>
            <a:br>
              <a:rPr lang="en-US" sz="4000"/>
            </a:br>
            <a:r>
              <a:rPr lang="en-US" sz="4000"/>
              <a:t>profitability in supply chain</a:t>
            </a:r>
            <a:endParaRPr lang="en-IN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34A3C0-322E-4940-9D33-2FC1A08604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solidFill>
            <a:schemeClr val="accent6">
              <a:lumMod val="40000"/>
              <a:lumOff val="60000"/>
            </a:schemeClr>
          </a:solidFill>
        </p:spPr>
        <p:txBody>
          <a:bodyPr>
            <a:normAutofit/>
          </a:bodyPr>
          <a:lstStyle/>
          <a:p>
            <a:r>
              <a:rPr lang="en-US"/>
              <a:t>A data driven dashboard project in Excel</a:t>
            </a:r>
          </a:p>
          <a:p>
            <a:r>
              <a:rPr lang="en-US"/>
              <a:t>Presented by Jonemoni Kalita.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500764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50FEF-9147-4F47-B2E7-E21AE730B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Supplier analysis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CEC2C0-EE2A-44E3-A8BA-1188D3F459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Supplier with highest delay E.</a:t>
            </a:r>
          </a:p>
          <a:p>
            <a:r>
              <a:rPr lang="en-US" dirty="0"/>
              <a:t>Supplier with lowest delay C.</a:t>
            </a:r>
          </a:p>
          <a:p>
            <a:r>
              <a:rPr lang="en-US" dirty="0"/>
              <a:t>Avg. lead time: Supplier A quickest</a:t>
            </a:r>
          </a:p>
          <a:p>
            <a:endParaRPr lang="en-IN"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1FE8E3BD-AB38-468C-B392-EEA3CA565CD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36741198"/>
              </p:ext>
            </p:extLst>
          </p:nvPr>
        </p:nvGraphicFramePr>
        <p:xfrm>
          <a:off x="6829974" y="2657059"/>
          <a:ext cx="5269261" cy="20739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FEFBCDEF-8740-4749-8E7A-633E6B377E8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09649816"/>
              </p:ext>
            </p:extLst>
          </p:nvPr>
        </p:nvGraphicFramePr>
        <p:xfrm>
          <a:off x="6829974" y="4860235"/>
          <a:ext cx="5269260" cy="19977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4018792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7F5A9-89DA-4315-BD92-D709A0A2F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insights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92B757-C128-4160-AB7F-0A7F136ADE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Supplier D has both best and worst performance: high volume but low delivery success. Also highest revenue and profit.</a:t>
            </a:r>
          </a:p>
          <a:p>
            <a:r>
              <a:rPr lang="en-US" dirty="0"/>
              <a:t>Profitability is tightly linked with delivery efficiency.</a:t>
            </a:r>
          </a:p>
          <a:p>
            <a:r>
              <a:rPr lang="en-US" dirty="0"/>
              <a:t>Delivery delays peak during December, indicating seasonal impact.</a:t>
            </a:r>
          </a:p>
        </p:txBody>
      </p:sp>
    </p:spTree>
    <p:extLst>
      <p:ext uri="{BB962C8B-B14F-4D97-AF65-F5344CB8AC3E}">
        <p14:creationId xmlns:p14="http://schemas.microsoft.com/office/powerpoint/2010/main" val="17317663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2AF33C-CE4D-4C9C-A72A-01FD71192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/>
              <a:t>Business Impact &amp; Recommendations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5DFAEB-8439-4CF6-A5E0-6F6862419A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Prioritize high delay suppliers for process improvements.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Review penalties/ incentives related to delayed orders.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Improve logistics planning to increase on time delivery.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Optimize cost structures for Supplier B to improve margins.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Focus on supplier D’s delivery rate to turn high demand into real profit.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690588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03C49B-0440-497A-8851-62A2AC7A03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Conclusion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8A4C27-F24C-462F-A786-57C984A57A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b="1" dirty="0"/>
          </a:p>
          <a:p>
            <a:pPr>
              <a:buFont typeface="Wingdings" panose="05000000000000000000" pitchFamily="2" charset="2"/>
              <a:buChar char="§"/>
            </a:pPr>
            <a:r>
              <a:rPr lang="en-IN" dirty="0"/>
              <a:t>Delivery success plays a crucial role in driving profitability. The dominance of pending and delayed orders highlights the need for better tracking and supplier accountability . December delays point to seasonal capacity issues. Strategic improvements in supplier performance and delivery planning can turn losses </a:t>
            </a:r>
            <a:r>
              <a:rPr lang="en-IN"/>
              <a:t>into profitability.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919439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B885CA-895D-45BA-80F7-95C22EDBF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dirty="0"/>
              <a:t>Problem Statement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848627-2361-499E-BAAA-F445273623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1" y="2090531"/>
            <a:ext cx="10204107" cy="23290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Inefficiencies in supplier performance and delivery delays are driving up operational costs  and reducing overall profitability. Identifying the root causes is critical for enhancing supply chain efficiency and customer satisfaction.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238756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BFD05-E261-4313-B2DD-EE6C222F79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Hypothesis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20D2B-C983-4E7C-951B-980BB37800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1" y="2017643"/>
            <a:ext cx="9051168" cy="17525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Which suppliers have the highest demand, and how does that impact revenue, cost and profitability?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814760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DDCE8-B1A2-4A84-964B-28877DF92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Project Objective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4EF7C-5D2B-44A1-A4CB-175CC330F0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1" y="1991138"/>
            <a:ext cx="8653601" cy="24284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To analyze delivery outcomes and profitability across suppliers using Excel dashboard visuals and KPIs to uncover inefficiencies and improvement opportunities.</a:t>
            </a:r>
          </a:p>
        </p:txBody>
      </p:sp>
    </p:spTree>
    <p:extLst>
      <p:ext uri="{BB962C8B-B14F-4D97-AF65-F5344CB8AC3E}">
        <p14:creationId xmlns:p14="http://schemas.microsoft.com/office/powerpoint/2010/main" val="13914532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078D0-2D66-4A31-8C49-4648C0C0D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7653" y="685800"/>
            <a:ext cx="10575372" cy="1752599"/>
          </a:xfrm>
        </p:spPr>
        <p:txBody>
          <a:bodyPr/>
          <a:lstStyle/>
          <a:p>
            <a:pPr algn="l"/>
            <a:r>
              <a:rPr lang="en-US" dirty="0"/>
              <a:t>Dataset Overview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598EE-BFD7-4616-AFB1-A6142A66A9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7654" y="1977886"/>
            <a:ext cx="3689686" cy="3124201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Dataset Summary:</a:t>
            </a:r>
          </a:p>
          <a:p>
            <a:pPr marL="0" indent="0">
              <a:buNone/>
            </a:pPr>
            <a:r>
              <a:rPr lang="en-US" dirty="0"/>
              <a:t>Size: 10,000 rows 18 columns</a:t>
            </a:r>
          </a:p>
          <a:p>
            <a:pPr marL="0" indent="0">
              <a:buNone/>
            </a:pPr>
            <a:r>
              <a:rPr lang="en-US" dirty="0"/>
              <a:t>Key columns: </a:t>
            </a:r>
            <a:r>
              <a:rPr lang="en-US" dirty="0" err="1"/>
              <a:t>OrderID</a:t>
            </a:r>
            <a:r>
              <a:rPr lang="en-US" dirty="0"/>
              <a:t>, Supplier, Order Date, Lead Days, Revenue, Cost , profit, Delivery Status.</a:t>
            </a:r>
          </a:p>
          <a:p>
            <a:pPr marL="0" indent="0">
              <a:buNone/>
            </a:pPr>
            <a:r>
              <a:rPr lang="en-US" dirty="0"/>
              <a:t>No. of orders :9689</a:t>
            </a:r>
          </a:p>
          <a:p>
            <a:pPr marL="0" indent="0">
              <a:buNone/>
            </a:pPr>
            <a:r>
              <a:rPr lang="en-US" dirty="0"/>
              <a:t>Only 1975 orders delivered(20.38%)</a:t>
            </a:r>
          </a:p>
          <a:p>
            <a:pPr marL="0" indent="0">
              <a:buNone/>
            </a:pPr>
            <a:r>
              <a:rPr lang="en-US" dirty="0"/>
              <a:t>Profit = -12.3 million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8B3AC-28BA-4EBA-B31A-376060DA94DD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31026" y="1789630"/>
            <a:ext cx="7256745" cy="3940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1259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EAFA2-A9BF-4902-96CA-8103AE2A8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 and categorization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E0E782-D69A-4DFD-8615-D010198AA0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Removed blanks and duplicates.</a:t>
            </a:r>
          </a:p>
          <a:p>
            <a:r>
              <a:rPr lang="en-US" dirty="0"/>
              <a:t>Calculated new fields: On time delivery, Revenue, Profit, Lead time</a:t>
            </a:r>
          </a:p>
          <a:p>
            <a:r>
              <a:rPr lang="en-US" dirty="0"/>
              <a:t>Grouped delivery status into three categories- On time(Successful within 10 days), Delayed(successful after 10 days of order) and Pending(shipped, pending, cancelled, returned, undelivered).</a:t>
            </a:r>
          </a:p>
          <a:p>
            <a:r>
              <a:rPr lang="en-IN" dirty="0"/>
              <a:t>Lead days calculated.</a:t>
            </a:r>
          </a:p>
          <a:p>
            <a:r>
              <a:rPr lang="en-IN" dirty="0"/>
              <a:t>On time indicator created.</a:t>
            </a:r>
          </a:p>
          <a:p>
            <a:r>
              <a:rPr lang="en-IN" dirty="0"/>
              <a:t>Profit and Revenue calculated.</a:t>
            </a:r>
          </a:p>
          <a:p>
            <a:r>
              <a:rPr lang="en-IN" dirty="0"/>
              <a:t>Handled negative profit carefully.</a:t>
            </a:r>
          </a:p>
          <a:p>
            <a:r>
              <a:rPr lang="en-IN" dirty="0"/>
              <a:t>Zero revenue  and profit for products that were cancelled, returned, Pending, shipped.</a:t>
            </a:r>
          </a:p>
          <a:p>
            <a:r>
              <a:rPr lang="en-IN" dirty="0"/>
              <a:t>This led to – accurate profitability analysis focused on actual sales.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227966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4D1C6-2801-4DF4-879D-C4D3DBD52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KPIs and Dashboard design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1A0A15-8978-47B9-9B95-5477BB046B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KPIs: Total Orders, On Time Delivery Rate, Total Revenue, Total Profit, Total Delivered Orders.</a:t>
            </a:r>
          </a:p>
          <a:p>
            <a:r>
              <a:rPr lang="en-US" dirty="0"/>
              <a:t>Slicers :  Delivery Status, Supplier, Year, Month.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921598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63496-BA4E-4613-B813-40463F35D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/>
              <a:t>Key insights : Cost vs Profit vs Revenue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F55DA2-1C02-4B0C-9BDA-187EF8C9B9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2666999"/>
            <a:ext cx="4452255" cy="3705666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Supplier D has the most orders and most successful and most unsuccessful orders.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Supplier D has highest total cost and highest profitability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Highest revenue comes from delayed orders, suggesting penalties or urgent changes.</a:t>
            </a:r>
          </a:p>
          <a:p>
            <a:pPr marL="0" indent="0">
              <a:buNone/>
            </a:pPr>
            <a:endParaRPr lang="en-IN" dirty="0"/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5F005E69-9B6F-412A-BE3A-FE7DBBCD0BE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32974746"/>
              </p:ext>
            </p:extLst>
          </p:nvPr>
        </p:nvGraphicFramePr>
        <p:xfrm>
          <a:off x="7700548" y="4441963"/>
          <a:ext cx="3869568" cy="20509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3D5DF56C-0BE4-4921-A13A-36F6C4BF0AE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31221143"/>
              </p:ext>
            </p:extLst>
          </p:nvPr>
        </p:nvGraphicFramePr>
        <p:xfrm>
          <a:off x="7700548" y="1955409"/>
          <a:ext cx="3869568" cy="23402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8671545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BD4B51-CF29-47EC-9294-EC5C77AC5E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Delivery Performance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148CB3-B853-448E-AE3B-3AB0539CF4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2666999"/>
            <a:ext cx="4717707" cy="3124201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Pending Deliveries are the highest followed by delayed.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December 2023 had peak delays, likely due to holiday demand</a:t>
            </a:r>
            <a:r>
              <a:rPr lang="en-IN" dirty="0"/>
              <a:t>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dirty="0"/>
              <a:t>Most of the products were returned ,</a:t>
            </a:r>
            <a:r>
              <a:rPr lang="en-IN" dirty="0" err="1"/>
              <a:t>cancelled,pending</a:t>
            </a:r>
            <a:r>
              <a:rPr lang="en-IN" dirty="0"/>
              <a:t>, shipped .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9BC4F5AF-3DF6-4E67-9962-559AF13209A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51559148"/>
              </p:ext>
            </p:extLst>
          </p:nvPr>
        </p:nvGraphicFramePr>
        <p:xfrm>
          <a:off x="7209183" y="1577010"/>
          <a:ext cx="4293841" cy="25841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D0FEEB7E-CBB0-4A03-B602-C03F809B0C7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38707856"/>
              </p:ext>
            </p:extLst>
          </p:nvPr>
        </p:nvGraphicFramePr>
        <p:xfrm>
          <a:off x="7209182" y="4396409"/>
          <a:ext cx="4293841" cy="19513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796800537"/>
      </p:ext>
    </p:extLst>
  </p:cSld>
  <p:clrMapOvr>
    <a:masterClrMapping/>
  </p:clrMapOvr>
</p:sld>
</file>

<file path=ppt/theme/theme1.xml><?xml version="1.0" encoding="utf-8"?>
<a:theme xmlns:a="http://schemas.openxmlformats.org/drawingml/2006/main" name="Metropolitan">
  <a:themeElements>
    <a:clrScheme name="Metropolitan">
      <a:dk1>
        <a:sysClr val="windowText" lastClr="000000"/>
      </a:dk1>
      <a:lt1>
        <a:sysClr val="window" lastClr="FFFFFF"/>
      </a:lt1>
      <a:dk2>
        <a:srgbClr val="162F33"/>
      </a:dk2>
      <a:lt2>
        <a:srgbClr val="EAF0E0"/>
      </a:lt2>
      <a:accent1>
        <a:srgbClr val="50B4C8"/>
      </a:accent1>
      <a:accent2>
        <a:srgbClr val="A8B97F"/>
      </a:accent2>
      <a:accent3>
        <a:srgbClr val="9B9256"/>
      </a:accent3>
      <a:accent4>
        <a:srgbClr val="657689"/>
      </a:accent4>
      <a:accent5>
        <a:srgbClr val="7A855D"/>
      </a:accent5>
      <a:accent6>
        <a:srgbClr val="84AC9D"/>
      </a:accent6>
      <a:hlink>
        <a:srgbClr val="2370CD"/>
      </a:hlink>
      <a:folHlink>
        <a:srgbClr val="877589"/>
      </a:folHlink>
    </a:clrScheme>
    <a:fontScheme name="Metropolita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Metropolitan</Template>
  <TotalTime>385</TotalTime>
  <Words>557</Words>
  <Application>Microsoft Office PowerPoint</Application>
  <PresentationFormat>Widescreen</PresentationFormat>
  <Paragraphs>61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 Light</vt:lpstr>
      <vt:lpstr>Wingdings</vt:lpstr>
      <vt:lpstr>Metropolitan</vt:lpstr>
      <vt:lpstr>Analyzing Delivery Performance  and  profitability in supply chain</vt:lpstr>
      <vt:lpstr>Problem Statement</vt:lpstr>
      <vt:lpstr>Hypothesis</vt:lpstr>
      <vt:lpstr>Project Objective</vt:lpstr>
      <vt:lpstr>Dataset Overview</vt:lpstr>
      <vt:lpstr>Data cleaning and categorization</vt:lpstr>
      <vt:lpstr>KPIs and Dashboard design</vt:lpstr>
      <vt:lpstr>Key insights : Cost vs Profit vs Revenue</vt:lpstr>
      <vt:lpstr>Delivery Performance</vt:lpstr>
      <vt:lpstr>Supplier analysis</vt:lpstr>
      <vt:lpstr>Final insights</vt:lpstr>
      <vt:lpstr>Business Impact &amp; Recommendations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Supply Chain Data Analysis and Insights</dc:title>
  <dc:creator>user</dc:creator>
  <cp:lastModifiedBy>user</cp:lastModifiedBy>
  <cp:revision>32</cp:revision>
  <dcterms:created xsi:type="dcterms:W3CDTF">2025-03-31T09:37:15Z</dcterms:created>
  <dcterms:modified xsi:type="dcterms:W3CDTF">2025-06-24T17:06:23Z</dcterms:modified>
</cp:coreProperties>
</file>

<file path=docProps/thumbnail.jpeg>
</file>